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0" r:id="rId1"/>
  </p:sldMasterIdLst>
  <p:notesMasterIdLst>
    <p:notesMasterId r:id="rId18"/>
  </p:notesMasterIdLst>
  <p:sldIdLst>
    <p:sldId id="256" r:id="rId2"/>
    <p:sldId id="257" r:id="rId3"/>
    <p:sldId id="266" r:id="rId4"/>
    <p:sldId id="258" r:id="rId5"/>
    <p:sldId id="260" r:id="rId6"/>
    <p:sldId id="268" r:id="rId7"/>
    <p:sldId id="269" r:id="rId8"/>
    <p:sldId id="270" r:id="rId9"/>
    <p:sldId id="271" r:id="rId10"/>
    <p:sldId id="263" r:id="rId11"/>
    <p:sldId id="272" r:id="rId12"/>
    <p:sldId id="273" r:id="rId13"/>
    <p:sldId id="274" r:id="rId14"/>
    <p:sldId id="275" r:id="rId15"/>
    <p:sldId id="264" r:id="rId16"/>
    <p:sldId id="26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ferSingleView="1">
    <p:restoredLeft sz="15620"/>
    <p:restoredTop sz="93066" autoAdjust="0"/>
  </p:normalViewPr>
  <p:slideViewPr>
    <p:cSldViewPr snapToGrid="0" snapToObjects="1">
      <p:cViewPr>
        <p:scale>
          <a:sx n="102" d="100"/>
          <a:sy n="102" d="100"/>
        </p:scale>
        <p:origin x="-140"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punee\Downloads\chicago_town_venues.Category%20(6).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SCORE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454151600148694"/>
          <c:y val="0.20320500901242766"/>
          <c:w val="0.809541921530195"/>
          <c:h val="0.70982335641779715"/>
        </c:manualLayout>
      </c:layout>
      <c:barChart>
        <c:barDir val="bar"/>
        <c:grouping val="clustered"/>
        <c:varyColors val="0"/>
        <c:ser>
          <c:idx val="0"/>
          <c:order val="0"/>
          <c:tx>
            <c:strRef>
              <c:f>Sheet2!$Z$1:$Z$2</c:f>
              <c:strCache>
                <c:ptCount val="2"/>
                <c:pt idx="0">
                  <c:v>Sum of score</c:v>
                </c:pt>
              </c:strCache>
            </c:strRef>
          </c:tx>
          <c:spPr>
            <a:solidFill>
              <a:schemeClr val="accent1"/>
            </a:solidFill>
            <a:ln>
              <a:solidFill>
                <a:schemeClr val="tx2">
                  <a:lumMod val="75000"/>
                </a:schemeClr>
              </a:solidFill>
            </a:ln>
            <a:effectLst/>
          </c:spPr>
          <c:invertIfNegative val="0"/>
          <c:cat>
            <c:strRef>
              <c:f>Sheet2!$Y$3:$Y$27</c:f>
              <c:strCache>
                <c:ptCount val="16"/>
                <c:pt idx="0">
                  <c:v>Andersonville</c:v>
                </c:pt>
                <c:pt idx="1">
                  <c:v>Bucktown</c:v>
                </c:pt>
                <c:pt idx="2">
                  <c:v>East Village</c:v>
                </c:pt>
                <c:pt idx="3">
                  <c:v>Grant Park</c:v>
                </c:pt>
                <c:pt idx="4">
                  <c:v>Greektown</c:v>
                </c:pt>
                <c:pt idx="5">
                  <c:v>Hyde Park</c:v>
                </c:pt>
                <c:pt idx="6">
                  <c:v>Lincoln Park</c:v>
                </c:pt>
                <c:pt idx="7">
                  <c:v>Little Village</c:v>
                </c:pt>
                <c:pt idx="8">
                  <c:v>Loop</c:v>
                </c:pt>
                <c:pt idx="9">
                  <c:v>Magnificent Mile</c:v>
                </c:pt>
                <c:pt idx="10">
                  <c:v>O'Hare</c:v>
                </c:pt>
                <c:pt idx="11">
                  <c:v>Printers Row</c:v>
                </c:pt>
                <c:pt idx="12">
                  <c:v>Streeterville</c:v>
                </c:pt>
                <c:pt idx="13">
                  <c:v>United Center</c:v>
                </c:pt>
                <c:pt idx="14">
                  <c:v>Uptown</c:v>
                </c:pt>
                <c:pt idx="15">
                  <c:v>West Loop</c:v>
                </c:pt>
              </c:strCache>
            </c:strRef>
          </c:cat>
          <c:val>
            <c:numRef>
              <c:f>Sheet2!$Z$3:$Z$27</c:f>
              <c:numCache>
                <c:formatCode>General</c:formatCode>
                <c:ptCount val="16"/>
                <c:pt idx="0">
                  <c:v>16</c:v>
                </c:pt>
                <c:pt idx="1">
                  <c:v>17.299999999999997</c:v>
                </c:pt>
                <c:pt idx="2">
                  <c:v>21.2</c:v>
                </c:pt>
                <c:pt idx="3">
                  <c:v>21.2</c:v>
                </c:pt>
                <c:pt idx="4">
                  <c:v>19.5</c:v>
                </c:pt>
                <c:pt idx="5">
                  <c:v>7.1</c:v>
                </c:pt>
                <c:pt idx="6">
                  <c:v>7.9</c:v>
                </c:pt>
                <c:pt idx="7">
                  <c:v>21.2</c:v>
                </c:pt>
                <c:pt idx="8">
                  <c:v>21.2</c:v>
                </c:pt>
                <c:pt idx="9">
                  <c:v>24.799999999999997</c:v>
                </c:pt>
                <c:pt idx="10">
                  <c:v>5.9</c:v>
                </c:pt>
                <c:pt idx="11">
                  <c:v>13.899999999999999</c:v>
                </c:pt>
                <c:pt idx="12">
                  <c:v>7.3</c:v>
                </c:pt>
                <c:pt idx="13">
                  <c:v>7.9</c:v>
                </c:pt>
                <c:pt idx="14">
                  <c:v>5.8</c:v>
                </c:pt>
                <c:pt idx="15">
                  <c:v>21.2</c:v>
                </c:pt>
              </c:numCache>
            </c:numRef>
          </c:val>
          <c:extLst>
            <c:ext xmlns:c16="http://schemas.microsoft.com/office/drawing/2014/chart" uri="{C3380CC4-5D6E-409C-BE32-E72D297353CC}">
              <c16:uniqueId val="{00000000-9374-4C14-AE64-288EE7458512}"/>
            </c:ext>
          </c:extLst>
        </c:ser>
        <c:dLbls>
          <c:showLegendKey val="0"/>
          <c:showVal val="0"/>
          <c:showCatName val="0"/>
          <c:showSerName val="0"/>
          <c:showPercent val="0"/>
          <c:showBubbleSize val="0"/>
        </c:dLbls>
        <c:gapWidth val="182"/>
        <c:axId val="1648265295"/>
        <c:axId val="1505613279"/>
      </c:barChart>
      <c:catAx>
        <c:axId val="1648265295"/>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05613279"/>
        <c:crosses val="autoZero"/>
        <c:auto val="1"/>
        <c:lblAlgn val="ctr"/>
        <c:lblOffset val="100"/>
        <c:noMultiLvlLbl val="0"/>
      </c:catAx>
      <c:valAx>
        <c:axId val="1505613279"/>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48265295"/>
        <c:crosses val="autoZero"/>
        <c:crossBetween val="between"/>
      </c:valAx>
      <c:spPr>
        <a:solidFill>
          <a:schemeClr val="bg1"/>
        </a:solidFill>
        <a:ln>
          <a:noFill/>
        </a:ln>
        <a:effectLst/>
      </c:spPr>
    </c:plotArea>
    <c:plotVisOnly val="1"/>
    <c:dispBlanksAs val="gap"/>
    <c:showDLblsOverMax val="0"/>
  </c:chart>
  <c:spPr>
    <a:noFill/>
    <a:ln>
      <a:solidFill>
        <a:schemeClr val="tx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96C8B5-F8CA-47C2-A1CB-9C1B93072166}" type="datetimeFigureOut">
              <a:rPr lang="tr-TR" smtClean="0"/>
              <a:t>15.10.2019</a:t>
            </a:fld>
            <a:endParaRPr lang="tr-T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F1926E-EF6E-4FF0-911F-891163AA5F3B}" type="slidenum">
              <a:rPr lang="tr-TR" smtClean="0"/>
              <a:t>‹#›</a:t>
            </a:fld>
            <a:endParaRPr lang="tr-TR"/>
          </a:p>
        </p:txBody>
      </p:sp>
    </p:spTree>
    <p:extLst>
      <p:ext uri="{BB962C8B-B14F-4D97-AF65-F5344CB8AC3E}">
        <p14:creationId xmlns:p14="http://schemas.microsoft.com/office/powerpoint/2010/main" val="2607968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4</a:t>
            </a:fld>
            <a:endParaRPr lang="tr-TR"/>
          </a:p>
        </p:txBody>
      </p:sp>
    </p:spTree>
    <p:extLst>
      <p:ext uri="{BB962C8B-B14F-4D97-AF65-F5344CB8AC3E}">
        <p14:creationId xmlns:p14="http://schemas.microsoft.com/office/powerpoint/2010/main" val="1318366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5</a:t>
            </a:fld>
            <a:endParaRPr lang="tr-TR"/>
          </a:p>
        </p:txBody>
      </p:sp>
    </p:spTree>
    <p:extLst>
      <p:ext uri="{BB962C8B-B14F-4D97-AF65-F5344CB8AC3E}">
        <p14:creationId xmlns:p14="http://schemas.microsoft.com/office/powerpoint/2010/main" val="4001053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6</a:t>
            </a:fld>
            <a:endParaRPr lang="tr-TR"/>
          </a:p>
        </p:txBody>
      </p:sp>
    </p:spTree>
    <p:extLst>
      <p:ext uri="{BB962C8B-B14F-4D97-AF65-F5344CB8AC3E}">
        <p14:creationId xmlns:p14="http://schemas.microsoft.com/office/powerpoint/2010/main" val="1590217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7</a:t>
            </a:fld>
            <a:endParaRPr lang="tr-TR"/>
          </a:p>
        </p:txBody>
      </p:sp>
    </p:spTree>
    <p:extLst>
      <p:ext uri="{BB962C8B-B14F-4D97-AF65-F5344CB8AC3E}">
        <p14:creationId xmlns:p14="http://schemas.microsoft.com/office/powerpoint/2010/main" val="4168778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9</a:t>
            </a:fld>
            <a:endParaRPr lang="tr-TR"/>
          </a:p>
        </p:txBody>
      </p:sp>
    </p:spTree>
    <p:extLst>
      <p:ext uri="{BB962C8B-B14F-4D97-AF65-F5344CB8AC3E}">
        <p14:creationId xmlns:p14="http://schemas.microsoft.com/office/powerpoint/2010/main" val="3154913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15</a:t>
            </a:fld>
            <a:endParaRPr lang="tr-TR"/>
          </a:p>
        </p:txBody>
      </p:sp>
    </p:spTree>
    <p:extLst>
      <p:ext uri="{BB962C8B-B14F-4D97-AF65-F5344CB8AC3E}">
        <p14:creationId xmlns:p14="http://schemas.microsoft.com/office/powerpoint/2010/main" val="64270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5923F103-BC34-4FE4-A40E-EDDEECFDA5D0}" type="datetimeFigureOut">
              <a:rPr lang="en-US" smtClean="0"/>
              <a:pPr/>
              <a:t>10/15/2019</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684371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10/15/2019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206264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10/15/2019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247449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10/15/2019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063072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10/15/2019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463785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10/15/2019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202040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10/15/2019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877749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10/15/2019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985782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10/15/2019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68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10/15/2019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5250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10/15/2019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857308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10/15/2019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18092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10/15/2019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90433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10/15/2019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37863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10/15/2019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48028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10/15/2019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57888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10/15/2019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2321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2BE451C3-0FF4-47C4-B829-773ADF60F88C}" type="datetimeFigureOut">
              <a:rPr lang="en-US" smtClean="0"/>
              <a:t>10/15/2019</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3954987"/>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ata.cityofchicago.org/"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Capstone Project - The Battle of Neighborhoods</a:t>
            </a:r>
            <a:endParaRPr lang="en-US" dirty="0"/>
          </a:p>
        </p:txBody>
      </p:sp>
      <p:sp>
        <p:nvSpPr>
          <p:cNvPr id="3" name="Subtitle 2"/>
          <p:cNvSpPr>
            <a:spLocks noGrp="1"/>
          </p:cNvSpPr>
          <p:nvPr>
            <p:ph type="subTitle" idx="1"/>
          </p:nvPr>
        </p:nvSpPr>
        <p:spPr/>
        <p:txBody>
          <a:bodyPr/>
          <a:lstStyle/>
          <a:p>
            <a:r>
              <a:rPr lang="en-US" dirty="0"/>
              <a:t>Selecting the best location to open an Mediterranean Restaurant </a:t>
            </a:r>
            <a:r>
              <a:rPr lang="tr-TR" dirty="0"/>
              <a:t>IN </a:t>
            </a:r>
            <a:r>
              <a:rPr lang="en-US" dirty="0"/>
              <a:t>Chicago, IL</a:t>
            </a:r>
          </a:p>
        </p:txBody>
      </p:sp>
    </p:spTree>
    <p:extLst>
      <p:ext uri="{BB962C8B-B14F-4D97-AF65-F5344CB8AC3E}">
        <p14:creationId xmlns:p14="http://schemas.microsoft.com/office/powerpoint/2010/main" val="13871561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760201" y="2135935"/>
            <a:ext cx="10862442" cy="2047328"/>
          </a:xfrm>
        </p:spPr>
        <p:txBody>
          <a:bodyPr/>
          <a:lstStyle/>
          <a:p>
            <a:r>
              <a:rPr lang="en-US" dirty="0"/>
              <a:t>Using K-mean to clustering data area with less number of Mediterranean Restaurant</a:t>
            </a:r>
            <a:endParaRPr lang="tr-TR" dirty="0"/>
          </a:p>
          <a:p>
            <a:pPr marL="0" indent="0">
              <a:buNone/>
            </a:pPr>
            <a:r>
              <a:rPr lang="en-US" b="1" dirty="0"/>
              <a:t>Cluster 0</a:t>
            </a:r>
            <a:endParaRPr lang="en-US" dirty="0"/>
          </a:p>
        </p:txBody>
      </p:sp>
      <p:pic>
        <p:nvPicPr>
          <p:cNvPr id="4" name="Picture 3">
            <a:extLst>
              <a:ext uri="{FF2B5EF4-FFF2-40B4-BE49-F238E27FC236}">
                <a16:creationId xmlns:a16="http://schemas.microsoft.com/office/drawing/2014/main" id="{8BB3B148-C017-49B7-88C2-6CBEA1E09B30}"/>
              </a:ext>
            </a:extLst>
          </p:cNvPr>
          <p:cNvPicPr>
            <a:picLocks noChangeAspect="1"/>
          </p:cNvPicPr>
          <p:nvPr/>
        </p:nvPicPr>
        <p:blipFill rotWithShape="1">
          <a:blip r:embed="rId2"/>
          <a:srcRect l="17480" t="14196" r="13661" b="22649"/>
          <a:stretch/>
        </p:blipFill>
        <p:spPr>
          <a:xfrm>
            <a:off x="2198318" y="2526895"/>
            <a:ext cx="9189639" cy="4130689"/>
          </a:xfrm>
          <a:prstGeom prst="rect">
            <a:avLst/>
          </a:prstGeom>
        </p:spPr>
      </p:pic>
    </p:spTree>
    <p:extLst>
      <p:ext uri="{BB962C8B-B14F-4D97-AF65-F5344CB8AC3E}">
        <p14:creationId xmlns:p14="http://schemas.microsoft.com/office/powerpoint/2010/main" val="7191255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3" name="Content Placeholder 2"/>
          <p:cNvSpPr>
            <a:spLocks noGrp="1"/>
          </p:cNvSpPr>
          <p:nvPr>
            <p:ph idx="1"/>
          </p:nvPr>
        </p:nvSpPr>
        <p:spPr>
          <a:xfrm>
            <a:off x="1154955" y="2447778"/>
            <a:ext cx="8761412" cy="436099"/>
          </a:xfrm>
        </p:spPr>
        <p:txBody>
          <a:bodyPr>
            <a:normAutofit/>
          </a:bodyPr>
          <a:lstStyle/>
          <a:p>
            <a:pPr marL="0" indent="0">
              <a:buNone/>
            </a:pPr>
            <a:r>
              <a:rPr lang="en-US" b="1" dirty="0"/>
              <a:t>Cluster </a:t>
            </a:r>
            <a:r>
              <a:rPr lang="tr-TR" b="1" dirty="0"/>
              <a:t>1</a:t>
            </a:r>
          </a:p>
          <a:p>
            <a:pPr marL="0" indent="0">
              <a:buNone/>
            </a:pPr>
            <a:endParaRPr lang="en-US" dirty="0"/>
          </a:p>
          <a:p>
            <a:endParaRPr lang="tr-TR" dirty="0"/>
          </a:p>
        </p:txBody>
      </p:sp>
      <p:pic>
        <p:nvPicPr>
          <p:cNvPr id="5" name="Picture 4">
            <a:extLst>
              <a:ext uri="{FF2B5EF4-FFF2-40B4-BE49-F238E27FC236}">
                <a16:creationId xmlns:a16="http://schemas.microsoft.com/office/drawing/2014/main" id="{EBF41870-B36E-4600-BF09-D85C3E9E8B32}"/>
              </a:ext>
            </a:extLst>
          </p:cNvPr>
          <p:cNvPicPr>
            <a:picLocks noChangeAspect="1"/>
          </p:cNvPicPr>
          <p:nvPr/>
        </p:nvPicPr>
        <p:blipFill rotWithShape="1">
          <a:blip r:embed="rId2"/>
          <a:srcRect l="17714" t="64018" r="14343" b="24749"/>
          <a:stretch/>
        </p:blipFill>
        <p:spPr>
          <a:xfrm>
            <a:off x="1672224" y="3262756"/>
            <a:ext cx="9763083" cy="1033156"/>
          </a:xfrm>
          <a:prstGeom prst="rect">
            <a:avLst/>
          </a:prstGeom>
        </p:spPr>
      </p:pic>
    </p:spTree>
    <p:extLst>
      <p:ext uri="{BB962C8B-B14F-4D97-AF65-F5344CB8AC3E}">
        <p14:creationId xmlns:p14="http://schemas.microsoft.com/office/powerpoint/2010/main" val="359117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3" name="Content Placeholder 2"/>
          <p:cNvSpPr>
            <a:spLocks noGrp="1"/>
          </p:cNvSpPr>
          <p:nvPr>
            <p:ph idx="1"/>
          </p:nvPr>
        </p:nvSpPr>
        <p:spPr>
          <a:xfrm>
            <a:off x="1154955" y="2433712"/>
            <a:ext cx="8761412" cy="450166"/>
          </a:xfrm>
        </p:spPr>
        <p:txBody>
          <a:bodyPr>
            <a:normAutofit/>
          </a:bodyPr>
          <a:lstStyle/>
          <a:p>
            <a:r>
              <a:rPr lang="en-US" b="1" dirty="0"/>
              <a:t>Cluster </a:t>
            </a:r>
            <a:r>
              <a:rPr lang="tr-TR" b="1" dirty="0"/>
              <a:t>2</a:t>
            </a:r>
          </a:p>
          <a:p>
            <a:endParaRPr lang="en-US" dirty="0"/>
          </a:p>
          <a:p>
            <a:endParaRPr lang="tr-TR" dirty="0"/>
          </a:p>
        </p:txBody>
      </p:sp>
      <p:pic>
        <p:nvPicPr>
          <p:cNvPr id="4" name="Picture 3">
            <a:extLst>
              <a:ext uri="{FF2B5EF4-FFF2-40B4-BE49-F238E27FC236}">
                <a16:creationId xmlns:a16="http://schemas.microsoft.com/office/drawing/2014/main" id="{DCB6F8AB-4C48-4B42-8F5E-47E06A83B44B}"/>
              </a:ext>
            </a:extLst>
          </p:cNvPr>
          <p:cNvPicPr>
            <a:picLocks noChangeAspect="1"/>
          </p:cNvPicPr>
          <p:nvPr/>
        </p:nvPicPr>
        <p:blipFill rotWithShape="1">
          <a:blip r:embed="rId2"/>
          <a:srcRect l="17363" t="43835" r="13661" b="33973"/>
          <a:stretch/>
        </p:blipFill>
        <p:spPr>
          <a:xfrm>
            <a:off x="1478071" y="3106455"/>
            <a:ext cx="9640918" cy="1985375"/>
          </a:xfrm>
          <a:prstGeom prst="rect">
            <a:avLst/>
          </a:prstGeom>
        </p:spPr>
      </p:pic>
    </p:spTree>
    <p:extLst>
      <p:ext uri="{BB962C8B-B14F-4D97-AF65-F5344CB8AC3E}">
        <p14:creationId xmlns:p14="http://schemas.microsoft.com/office/powerpoint/2010/main" val="10958401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3" name="Content Placeholder 2"/>
          <p:cNvSpPr>
            <a:spLocks noGrp="1"/>
          </p:cNvSpPr>
          <p:nvPr>
            <p:ph idx="1"/>
          </p:nvPr>
        </p:nvSpPr>
        <p:spPr>
          <a:xfrm>
            <a:off x="1154955" y="2433712"/>
            <a:ext cx="8761412" cy="450166"/>
          </a:xfrm>
        </p:spPr>
        <p:txBody>
          <a:bodyPr>
            <a:normAutofit/>
          </a:bodyPr>
          <a:lstStyle/>
          <a:p>
            <a:pPr marL="0" indent="0">
              <a:buNone/>
            </a:pPr>
            <a:r>
              <a:rPr lang="en-US" b="1" dirty="0"/>
              <a:t>Cluster </a:t>
            </a:r>
            <a:r>
              <a:rPr lang="tr-TR" b="1" dirty="0"/>
              <a:t>3</a:t>
            </a:r>
            <a:r>
              <a:rPr lang="en-US" b="1" dirty="0"/>
              <a:t> and Cluster 4</a:t>
            </a:r>
            <a:endParaRPr lang="tr-TR" b="1" dirty="0"/>
          </a:p>
          <a:p>
            <a:pPr marL="0" indent="0">
              <a:buNone/>
            </a:pPr>
            <a:endParaRPr lang="en-US" dirty="0"/>
          </a:p>
          <a:p>
            <a:endParaRPr lang="tr-TR" dirty="0"/>
          </a:p>
        </p:txBody>
      </p:sp>
      <p:pic>
        <p:nvPicPr>
          <p:cNvPr id="4" name="Picture 3">
            <a:extLst>
              <a:ext uri="{FF2B5EF4-FFF2-40B4-BE49-F238E27FC236}">
                <a16:creationId xmlns:a16="http://schemas.microsoft.com/office/drawing/2014/main" id="{CCD347A8-6452-4A36-A0C8-7AE5A3902BCA}"/>
              </a:ext>
            </a:extLst>
          </p:cNvPr>
          <p:cNvPicPr>
            <a:picLocks noChangeAspect="1"/>
          </p:cNvPicPr>
          <p:nvPr/>
        </p:nvPicPr>
        <p:blipFill rotWithShape="1">
          <a:blip r:embed="rId2"/>
          <a:srcRect l="17655" t="51597" r="13544" b="14978"/>
          <a:stretch/>
        </p:blipFill>
        <p:spPr>
          <a:xfrm>
            <a:off x="1665962" y="3012510"/>
            <a:ext cx="9425938" cy="2931090"/>
          </a:xfrm>
          <a:prstGeom prst="rect">
            <a:avLst/>
          </a:prstGeom>
        </p:spPr>
      </p:pic>
    </p:spTree>
    <p:extLst>
      <p:ext uri="{BB962C8B-B14F-4D97-AF65-F5344CB8AC3E}">
        <p14:creationId xmlns:p14="http://schemas.microsoft.com/office/powerpoint/2010/main" val="14085052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pic>
        <p:nvPicPr>
          <p:cNvPr id="6" name="Picture 5">
            <a:extLst>
              <a:ext uri="{FF2B5EF4-FFF2-40B4-BE49-F238E27FC236}">
                <a16:creationId xmlns:a16="http://schemas.microsoft.com/office/drawing/2014/main" id="{210DD263-12B9-4DF1-AA65-46E93954CCA7}"/>
              </a:ext>
            </a:extLst>
          </p:cNvPr>
          <p:cNvPicPr>
            <a:picLocks noChangeAspect="1"/>
          </p:cNvPicPr>
          <p:nvPr/>
        </p:nvPicPr>
        <p:blipFill rotWithShape="1">
          <a:blip r:embed="rId2"/>
          <a:srcRect l="36787" t="47488" r="16623" b="9681"/>
          <a:stretch/>
        </p:blipFill>
        <p:spPr>
          <a:xfrm>
            <a:off x="466593" y="1791221"/>
            <a:ext cx="8708721" cy="5163580"/>
          </a:xfrm>
          <a:prstGeom prst="rect">
            <a:avLst/>
          </a:prstGeom>
        </p:spPr>
      </p:pic>
    </p:spTree>
    <p:extLst>
      <p:ext uri="{BB962C8B-B14F-4D97-AF65-F5344CB8AC3E}">
        <p14:creationId xmlns:p14="http://schemas.microsoft.com/office/powerpoint/2010/main" val="2222043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965768" y="2619265"/>
            <a:ext cx="10338108" cy="2268045"/>
          </a:xfrm>
        </p:spPr>
        <p:txBody>
          <a:bodyPr>
            <a:normAutofit/>
          </a:bodyPr>
          <a:lstStyle/>
          <a:p>
            <a:r>
              <a:rPr lang="en-US" dirty="0"/>
              <a:t>This analysis is performed on limited data. This may be right or may be wrong. But if good amount of data is available there is scope to come up with better results.</a:t>
            </a:r>
            <a:endParaRPr lang="tr-TR" dirty="0"/>
          </a:p>
          <a:p>
            <a:pPr lvl="0"/>
            <a:r>
              <a:rPr lang="en-US" dirty="0"/>
              <a:t>It can be done more detailed analysis by adding other factors such as transportation, demographics of inhabitants.   </a:t>
            </a:r>
            <a:endParaRPr lang="tr-TR" dirty="0"/>
          </a:p>
        </p:txBody>
      </p:sp>
    </p:spTree>
    <p:extLst>
      <p:ext uri="{BB962C8B-B14F-4D97-AF65-F5344CB8AC3E}">
        <p14:creationId xmlns:p14="http://schemas.microsoft.com/office/powerpoint/2010/main" val="20532904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a:xfrm>
            <a:off x="1154953" y="2743200"/>
            <a:ext cx="10028862" cy="2771334"/>
          </a:xfrm>
        </p:spPr>
        <p:txBody>
          <a:bodyPr>
            <a:noAutofit/>
          </a:bodyPr>
          <a:lstStyle/>
          <a:p>
            <a:pPr>
              <a:lnSpc>
                <a:spcPct val="150000"/>
              </a:lnSpc>
            </a:pPr>
            <a:r>
              <a:rPr lang="en-US" dirty="0"/>
              <a:t>Although all of the goals of this project were met there is definitely room for further improvement and development as noted below. However, the goals of the project were met and, with some more work, could easily be developed into a fully functional application that could support the opening a business idea in an unknown location.</a:t>
            </a:r>
            <a:endParaRPr lang="tr-TR" dirty="0"/>
          </a:p>
        </p:txBody>
      </p:sp>
    </p:spTree>
    <p:extLst>
      <p:ext uri="{BB962C8B-B14F-4D97-AF65-F5344CB8AC3E}">
        <p14:creationId xmlns:p14="http://schemas.microsoft.com/office/powerpoint/2010/main" val="47414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Introduction/Business Problem</a:t>
            </a:r>
            <a:endParaRPr lang="en-US" dirty="0"/>
          </a:p>
        </p:txBody>
      </p:sp>
      <p:sp>
        <p:nvSpPr>
          <p:cNvPr id="3" name="Content Placeholder 2"/>
          <p:cNvSpPr>
            <a:spLocks noGrp="1"/>
          </p:cNvSpPr>
          <p:nvPr>
            <p:ph idx="1"/>
          </p:nvPr>
        </p:nvSpPr>
        <p:spPr>
          <a:xfrm>
            <a:off x="739587" y="2388346"/>
            <a:ext cx="10851777" cy="3958665"/>
          </a:xfrm>
        </p:spPr>
        <p:txBody>
          <a:bodyPr>
            <a:normAutofit/>
          </a:bodyPr>
          <a:lstStyle/>
          <a:p>
            <a:endParaRPr lang="tr-TR" dirty="0"/>
          </a:p>
          <a:p>
            <a:r>
              <a:rPr lang="en-US" b="1" dirty="0"/>
              <a:t>Chicago </a:t>
            </a:r>
            <a:r>
              <a:rPr lang="en-US" dirty="0"/>
              <a:t>is the </a:t>
            </a:r>
            <a:r>
              <a:rPr lang="en-US" b="1" dirty="0"/>
              <a:t>most populous city</a:t>
            </a:r>
            <a:r>
              <a:rPr lang="en-US" dirty="0"/>
              <a:t> in the U.S. state of Illinois and the third most populous city in the United States. </a:t>
            </a:r>
          </a:p>
          <a:p>
            <a:r>
              <a:rPr lang="en-US" dirty="0"/>
              <a:t>Located on the shores of freshwater Lake Michigan, Chicago is an international hub for finance, culture, commerce, industry, education, technology, telecommunications, and transportation.   </a:t>
            </a:r>
          </a:p>
          <a:p>
            <a:r>
              <a:rPr lang="en-US" dirty="0"/>
              <a:t>Chicago's 58 million domestic and international visitors in 2018 made it the second most visited city in the nation, not far behind New York City's 65 million visitors in 2018. Thus, business opportunities are vast in the city and so is the competition. Any new business venture or expansion needs to be analyzed and studied carefully. This will ensure good understanding of the business environment and strategical planning to reduce the risk factor and increase returns.</a:t>
            </a:r>
          </a:p>
          <a:p>
            <a:endParaRPr lang="tr-TR" dirty="0"/>
          </a:p>
        </p:txBody>
      </p:sp>
    </p:spTree>
    <p:extLst>
      <p:ext uri="{BB962C8B-B14F-4D97-AF65-F5344CB8AC3E}">
        <p14:creationId xmlns:p14="http://schemas.microsoft.com/office/powerpoint/2010/main" val="1616942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a:t>Business Problem</a:t>
            </a:r>
          </a:p>
        </p:txBody>
      </p:sp>
      <p:sp>
        <p:nvSpPr>
          <p:cNvPr id="3" name="Content Placeholder 2"/>
          <p:cNvSpPr>
            <a:spLocks noGrp="1"/>
          </p:cNvSpPr>
          <p:nvPr>
            <p:ph idx="1"/>
          </p:nvPr>
        </p:nvSpPr>
        <p:spPr>
          <a:xfrm>
            <a:off x="1154954" y="2603500"/>
            <a:ext cx="10524427" cy="3416300"/>
          </a:xfrm>
        </p:spPr>
        <p:txBody>
          <a:bodyPr>
            <a:normAutofit/>
          </a:bodyPr>
          <a:lstStyle/>
          <a:p>
            <a:pPr algn="just"/>
            <a:endParaRPr lang="tr-TR" dirty="0"/>
          </a:p>
          <a:p>
            <a:pPr marL="0" indent="0">
              <a:buNone/>
            </a:pPr>
            <a:r>
              <a:rPr lang="en-US" b="1" dirty="0"/>
              <a:t>Find a suitable location.</a:t>
            </a:r>
          </a:p>
          <a:p>
            <a:r>
              <a:rPr lang="en-US" dirty="0"/>
              <a:t>Client is looking for a suitable location to open a restaurant with Mediterranean Cuisine.</a:t>
            </a:r>
          </a:p>
          <a:p>
            <a:r>
              <a:rPr lang="en-US" dirty="0"/>
              <a:t>The area where there are least number of Mediterranean restaurants will be the ideal one to open a new restaurant. Also, the neighborhood should be either middle east origin or the people should be interested in less sophisticated setting but more flavorful food.</a:t>
            </a:r>
            <a:endParaRPr lang="en-US" b="1" dirty="0"/>
          </a:p>
          <a:p>
            <a:r>
              <a:rPr lang="en-US" dirty="0"/>
              <a:t>A very high end street is not a suitable area for such eatery. Strategical planning is must.  Various factors need to be studied before giving the conclusions.</a:t>
            </a:r>
            <a:endParaRPr lang="en-US" b="1" dirty="0"/>
          </a:p>
          <a:p>
            <a:pPr marL="0" indent="0">
              <a:buNone/>
            </a:pPr>
            <a:endParaRPr lang="en-US" b="1" dirty="0"/>
          </a:p>
          <a:p>
            <a:endParaRPr lang="tr-TR" dirty="0"/>
          </a:p>
        </p:txBody>
      </p:sp>
    </p:spTree>
    <p:extLst>
      <p:ext uri="{BB962C8B-B14F-4D97-AF65-F5344CB8AC3E}">
        <p14:creationId xmlns:p14="http://schemas.microsoft.com/office/powerpoint/2010/main" val="3439502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Selection</a:t>
            </a:r>
          </a:p>
        </p:txBody>
      </p:sp>
      <p:sp>
        <p:nvSpPr>
          <p:cNvPr id="3" name="Content Placeholder 2"/>
          <p:cNvSpPr>
            <a:spLocks noGrp="1"/>
          </p:cNvSpPr>
          <p:nvPr>
            <p:ph idx="1"/>
          </p:nvPr>
        </p:nvSpPr>
        <p:spPr>
          <a:xfrm>
            <a:off x="1154954" y="2415241"/>
            <a:ext cx="10396070" cy="2385359"/>
          </a:xfrm>
        </p:spPr>
        <p:txBody>
          <a:bodyPr>
            <a:normAutofit fontScale="92500" lnSpcReduction="20000"/>
          </a:bodyPr>
          <a:lstStyle/>
          <a:p>
            <a:r>
              <a:rPr lang="en-US" dirty="0"/>
              <a:t>To identify the characteristics of our competitors' venues in Chicago, we would first need to find out the number of Mediterranean Restaurant </a:t>
            </a:r>
            <a:r>
              <a:rPr lang="tr-TR" dirty="0"/>
              <a:t>in </a:t>
            </a:r>
            <a:r>
              <a:rPr lang="en-US" dirty="0"/>
              <a:t>Chicago</a:t>
            </a:r>
            <a:r>
              <a:rPr lang="tr-TR" dirty="0"/>
              <a:t> </a:t>
            </a:r>
            <a:r>
              <a:rPr lang="en-US" dirty="0"/>
              <a:t>currently and their location.</a:t>
            </a:r>
          </a:p>
          <a:p>
            <a:r>
              <a:rPr lang="en-US" dirty="0"/>
              <a:t>Data will be retrieved from Chicago (Boundaries – Neighborhoods) open from </a:t>
            </a:r>
            <a:r>
              <a:rPr lang="en-US" u="sng" dirty="0">
                <a:hlinkClick r:id="rId3"/>
              </a:rPr>
              <a:t>https://data.cityofchicago.org</a:t>
            </a:r>
            <a:r>
              <a:rPr lang="en-US" dirty="0"/>
              <a:t> website.</a:t>
            </a:r>
          </a:p>
          <a:p>
            <a:pPr fontAlgn="base"/>
            <a:r>
              <a:rPr lang="en-US" dirty="0"/>
              <a:t>Neighborhood boundaries in Chicago, as developed by the Office of Tourism. These boundaries are approximate and names are not official. The data can be viewed on the Chicago Data Portal with a web browser. However, to view or use the files outside of a web browser, you will need to use compression software and special GIS software, such as ESRI ArcGIS (shapefile) or Google Earth (KML or KMZ), is required.</a:t>
            </a:r>
          </a:p>
          <a:p>
            <a:pPr marL="0" indent="0">
              <a:buNone/>
            </a:pPr>
            <a:endParaRPr lang="en-US" dirty="0"/>
          </a:p>
        </p:txBody>
      </p:sp>
    </p:spTree>
    <p:extLst>
      <p:ext uri="{BB962C8B-B14F-4D97-AF65-F5344CB8AC3E}">
        <p14:creationId xmlns:p14="http://schemas.microsoft.com/office/powerpoint/2010/main" val="87060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Selection</a:t>
            </a:r>
          </a:p>
        </p:txBody>
      </p:sp>
      <p:sp>
        <p:nvSpPr>
          <p:cNvPr id="3" name="Content Placeholder 2"/>
          <p:cNvSpPr>
            <a:spLocks noGrp="1"/>
          </p:cNvSpPr>
          <p:nvPr>
            <p:ph idx="1"/>
          </p:nvPr>
        </p:nvSpPr>
        <p:spPr>
          <a:xfrm>
            <a:off x="1154954" y="2415241"/>
            <a:ext cx="10396070" cy="664135"/>
          </a:xfrm>
        </p:spPr>
        <p:txBody>
          <a:bodyPr>
            <a:normAutofit/>
          </a:bodyPr>
          <a:lstStyle/>
          <a:p>
            <a:r>
              <a:rPr lang="en-US" dirty="0"/>
              <a:t>Next, Data coordinates of Neighborhood will be retrieved using </a:t>
            </a:r>
            <a:r>
              <a:rPr lang="en-US" dirty="0" err="1"/>
              <a:t>GeoPy</a:t>
            </a:r>
            <a:r>
              <a:rPr lang="en-US" dirty="0"/>
              <a:t> Geocoder Library.</a:t>
            </a:r>
          </a:p>
          <a:p>
            <a:endParaRPr lang="en-US" dirty="0"/>
          </a:p>
        </p:txBody>
      </p:sp>
      <p:sp>
        <p:nvSpPr>
          <p:cNvPr id="8" name="TextBox 7"/>
          <p:cNvSpPr txBox="1"/>
          <p:nvPr/>
        </p:nvSpPr>
        <p:spPr>
          <a:xfrm>
            <a:off x="2704270" y="5951076"/>
            <a:ext cx="7124066" cy="276999"/>
          </a:xfrm>
          <a:prstGeom prst="rect">
            <a:avLst/>
          </a:prstGeom>
          <a:noFill/>
        </p:spPr>
        <p:txBody>
          <a:bodyPr wrap="none" rtlCol="0">
            <a:spAutoFit/>
          </a:bodyPr>
          <a:lstStyle/>
          <a:p>
            <a:r>
              <a:rPr lang="en-US" sz="1200" dirty="0"/>
              <a:t>Table 2: Data frame containing geographic coordinates Mediterranean Restaurant locations</a:t>
            </a:r>
          </a:p>
        </p:txBody>
      </p:sp>
      <p:pic>
        <p:nvPicPr>
          <p:cNvPr id="4" name="Picture 3">
            <a:extLst>
              <a:ext uri="{FF2B5EF4-FFF2-40B4-BE49-F238E27FC236}">
                <a16:creationId xmlns:a16="http://schemas.microsoft.com/office/drawing/2014/main" id="{2C5F6D89-43F3-4D84-9A4C-EB634BDA7865}"/>
              </a:ext>
            </a:extLst>
          </p:cNvPr>
          <p:cNvPicPr>
            <a:picLocks noChangeAspect="1"/>
          </p:cNvPicPr>
          <p:nvPr/>
        </p:nvPicPr>
        <p:blipFill rotWithShape="1">
          <a:blip r:embed="rId3"/>
          <a:srcRect l="19818" t="47397" r="12142" b="26210"/>
          <a:stretch/>
        </p:blipFill>
        <p:spPr>
          <a:xfrm>
            <a:off x="1749083" y="3250504"/>
            <a:ext cx="9282956" cy="2304789"/>
          </a:xfrm>
          <a:prstGeom prst="rect">
            <a:avLst/>
          </a:prstGeom>
        </p:spPr>
      </p:pic>
    </p:spTree>
    <p:extLst>
      <p:ext uri="{BB962C8B-B14F-4D97-AF65-F5344CB8AC3E}">
        <p14:creationId xmlns:p14="http://schemas.microsoft.com/office/powerpoint/2010/main" val="998096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a:xfrm>
            <a:off x="618926" y="2242837"/>
            <a:ext cx="11079087" cy="2836468"/>
          </a:xfrm>
        </p:spPr>
        <p:txBody>
          <a:bodyPr>
            <a:normAutofit/>
          </a:bodyPr>
          <a:lstStyle/>
          <a:p>
            <a:r>
              <a:rPr lang="en-US" dirty="0"/>
              <a:t> </a:t>
            </a:r>
            <a:r>
              <a:rPr lang="tr-TR" dirty="0"/>
              <a:t>A</a:t>
            </a:r>
            <a:r>
              <a:rPr lang="en-US" dirty="0" err="1"/>
              <a:t>ddresses</a:t>
            </a:r>
            <a:r>
              <a:rPr lang="tr-TR" dirty="0"/>
              <a:t> </a:t>
            </a:r>
            <a:r>
              <a:rPr lang="tr-TR" dirty="0" err="1"/>
              <a:t>are</a:t>
            </a:r>
            <a:r>
              <a:rPr lang="tr-TR" dirty="0"/>
              <a:t> </a:t>
            </a:r>
            <a:r>
              <a:rPr lang="tr-TR" dirty="0" err="1"/>
              <a:t>converted</a:t>
            </a:r>
            <a:r>
              <a:rPr lang="en-US" dirty="0"/>
              <a:t> into their equivalent latitude and longitude values. </a:t>
            </a:r>
            <a:endParaRPr lang="tr-TR" dirty="0"/>
          </a:p>
          <a:p>
            <a:r>
              <a:rPr lang="en-US" dirty="0"/>
              <a:t>Foursquare API </a:t>
            </a:r>
            <a:r>
              <a:rPr lang="tr-TR" dirty="0"/>
              <a:t>is </a:t>
            </a:r>
            <a:r>
              <a:rPr lang="tr-TR" dirty="0" err="1"/>
              <a:t>used</a:t>
            </a:r>
            <a:r>
              <a:rPr lang="tr-TR" dirty="0"/>
              <a:t> </a:t>
            </a:r>
            <a:r>
              <a:rPr lang="en-US" dirty="0"/>
              <a:t>to explore neighborhoods in Chicago, IL. </a:t>
            </a:r>
            <a:endParaRPr lang="tr-TR" dirty="0"/>
          </a:p>
          <a:p>
            <a:r>
              <a:rPr lang="en-US" dirty="0"/>
              <a:t>After that, explore function to get Mediterranean restaurant categories in each neighborhood.</a:t>
            </a:r>
          </a:p>
          <a:p>
            <a:pPr lvl="0"/>
            <a:r>
              <a:rPr lang="en-US" dirty="0"/>
              <a:t>For each retrieved </a:t>
            </a:r>
            <a:r>
              <a:rPr lang="en-US" dirty="0" err="1"/>
              <a:t>venueID</a:t>
            </a:r>
            <a:r>
              <a:rPr lang="en-US" dirty="0"/>
              <a:t>, retrieve the venues category rating. </a:t>
            </a:r>
          </a:p>
          <a:p>
            <a:pPr marL="0" indent="0">
              <a:buNone/>
            </a:pPr>
            <a:endParaRPr lang="en-US" dirty="0"/>
          </a:p>
        </p:txBody>
      </p:sp>
      <p:pic>
        <p:nvPicPr>
          <p:cNvPr id="4" name="Picture 3">
            <a:extLst>
              <a:ext uri="{FF2B5EF4-FFF2-40B4-BE49-F238E27FC236}">
                <a16:creationId xmlns:a16="http://schemas.microsoft.com/office/drawing/2014/main" id="{88B1FF8A-512A-4C68-9892-2E3521C17A5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064712" y="3803215"/>
            <a:ext cx="9726461" cy="2971800"/>
          </a:xfrm>
          <a:prstGeom prst="rect">
            <a:avLst/>
          </a:prstGeom>
          <a:noFill/>
          <a:ln>
            <a:noFill/>
          </a:ln>
        </p:spPr>
      </p:pic>
    </p:spTree>
    <p:extLst>
      <p:ext uri="{BB962C8B-B14F-4D97-AF65-F5344CB8AC3E}">
        <p14:creationId xmlns:p14="http://schemas.microsoft.com/office/powerpoint/2010/main" val="2793746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a:xfrm>
            <a:off x="618926" y="2524672"/>
            <a:ext cx="11079087" cy="2094625"/>
          </a:xfrm>
        </p:spPr>
        <p:txBody>
          <a:bodyPr>
            <a:normAutofit/>
          </a:bodyPr>
          <a:lstStyle/>
          <a:p>
            <a:r>
              <a:rPr lang="en-US" b="1" dirty="0"/>
              <a:t>Top 10 Venue Recommendation Scores </a:t>
            </a:r>
            <a:endParaRPr lang="en-US" dirty="0"/>
          </a:p>
        </p:txBody>
      </p:sp>
      <p:graphicFrame>
        <p:nvGraphicFramePr>
          <p:cNvPr id="5" name="Chart 4">
            <a:extLst>
              <a:ext uri="{FF2B5EF4-FFF2-40B4-BE49-F238E27FC236}">
                <a16:creationId xmlns:a16="http://schemas.microsoft.com/office/drawing/2014/main" id="{6D45BFB7-04A7-4A4B-AD23-28EA9FA71442}"/>
              </a:ext>
            </a:extLst>
          </p:cNvPr>
          <p:cNvGraphicFramePr/>
          <p:nvPr>
            <p:extLst>
              <p:ext uri="{D42A27DB-BD31-4B8C-83A1-F6EECF244321}">
                <p14:modId xmlns:p14="http://schemas.microsoft.com/office/powerpoint/2010/main" val="407816433"/>
              </p:ext>
            </p:extLst>
          </p:nvPr>
        </p:nvGraphicFramePr>
        <p:xfrm>
          <a:off x="1032526" y="3114134"/>
          <a:ext cx="5918200" cy="26352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620533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br>
              <a:rPr lang="tr-TR" dirty="0"/>
            </a:br>
            <a:endParaRPr lang="tr-TR" dirty="0"/>
          </a:p>
        </p:txBody>
      </p:sp>
      <p:sp>
        <p:nvSpPr>
          <p:cNvPr id="6" name="Rectangle 5"/>
          <p:cNvSpPr/>
          <p:nvPr/>
        </p:nvSpPr>
        <p:spPr>
          <a:xfrm>
            <a:off x="8904848" y="2841674"/>
            <a:ext cx="3080825" cy="923330"/>
          </a:xfrm>
          <a:prstGeom prst="rect">
            <a:avLst/>
          </a:prstGeom>
        </p:spPr>
        <p:txBody>
          <a:bodyPr wrap="square">
            <a:spAutoFit/>
          </a:bodyPr>
          <a:lstStyle/>
          <a:p>
            <a:r>
              <a:rPr lang="en-US" dirty="0"/>
              <a:t>Mediterranean Restaurant</a:t>
            </a:r>
            <a:r>
              <a:rPr lang="tr-TR" dirty="0"/>
              <a:t> in </a:t>
            </a:r>
            <a:r>
              <a:rPr lang="en-US" dirty="0"/>
              <a:t>Chicago Neighborhood</a:t>
            </a:r>
            <a:endParaRPr lang="tr-TR" dirty="0"/>
          </a:p>
        </p:txBody>
      </p:sp>
      <p:pic>
        <p:nvPicPr>
          <p:cNvPr id="3" name="Picture 2">
            <a:extLst>
              <a:ext uri="{FF2B5EF4-FFF2-40B4-BE49-F238E27FC236}">
                <a16:creationId xmlns:a16="http://schemas.microsoft.com/office/drawing/2014/main" id="{82E442F5-A06A-4036-B641-DD83B0CEEEA1}"/>
              </a:ext>
            </a:extLst>
          </p:cNvPr>
          <p:cNvPicPr>
            <a:picLocks noChangeAspect="1"/>
          </p:cNvPicPr>
          <p:nvPr/>
        </p:nvPicPr>
        <p:blipFill rotWithShape="1">
          <a:blip r:embed="rId2"/>
          <a:srcRect l="18532" t="25753" r="13700" b="8402"/>
          <a:stretch/>
        </p:blipFill>
        <p:spPr>
          <a:xfrm>
            <a:off x="1154953" y="2342367"/>
            <a:ext cx="7260848" cy="4515633"/>
          </a:xfrm>
          <a:prstGeom prst="rect">
            <a:avLst/>
          </a:prstGeom>
        </p:spPr>
      </p:pic>
    </p:spTree>
    <p:extLst>
      <p:ext uri="{BB962C8B-B14F-4D97-AF65-F5344CB8AC3E}">
        <p14:creationId xmlns:p14="http://schemas.microsoft.com/office/powerpoint/2010/main" val="567480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a:xfrm>
            <a:off x="618926" y="2524672"/>
            <a:ext cx="11079087" cy="2094625"/>
          </a:xfrm>
        </p:spPr>
        <p:txBody>
          <a:bodyPr>
            <a:normAutofit/>
          </a:bodyPr>
          <a:lstStyle/>
          <a:p>
            <a:pPr algn="just"/>
            <a:r>
              <a:rPr lang="en-US" dirty="0"/>
              <a:t> Then us</a:t>
            </a:r>
            <a:r>
              <a:rPr lang="tr-TR" dirty="0" err="1"/>
              <a:t>ing</a:t>
            </a:r>
            <a:r>
              <a:rPr lang="en-US" dirty="0"/>
              <a:t> this feature to group the neighborhoods into clusters K-means clustering algorithm will be use to complete this task. And also, the Folium library to visualize the neighborhoods in Chicago and its emerging clusters.</a:t>
            </a:r>
            <a:endParaRPr lang="tr-TR" dirty="0"/>
          </a:p>
          <a:p>
            <a:pPr algn="just"/>
            <a:endParaRPr lang="en-US" dirty="0"/>
          </a:p>
        </p:txBody>
      </p:sp>
      <p:pic>
        <p:nvPicPr>
          <p:cNvPr id="5" name="Picture 4">
            <a:extLst>
              <a:ext uri="{FF2B5EF4-FFF2-40B4-BE49-F238E27FC236}">
                <a16:creationId xmlns:a16="http://schemas.microsoft.com/office/drawing/2014/main" id="{1B10DF23-1CC8-4994-9920-760E8E516754}"/>
              </a:ext>
            </a:extLst>
          </p:cNvPr>
          <p:cNvPicPr/>
          <p:nvPr/>
        </p:nvPicPr>
        <p:blipFill rotWithShape="1">
          <a:blip r:embed="rId3"/>
          <a:srcRect l="20407" t="47237" r="10683" b="22050"/>
          <a:stretch/>
        </p:blipFill>
        <p:spPr bwMode="auto">
          <a:xfrm>
            <a:off x="1105878" y="4105287"/>
            <a:ext cx="10242703" cy="189166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189139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328</TotalTime>
  <Words>464</Words>
  <Application>Microsoft Office PowerPoint</Application>
  <PresentationFormat>Widescreen</PresentationFormat>
  <Paragraphs>53</Paragraphs>
  <Slides>16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Century Gothic</vt:lpstr>
      <vt:lpstr>Wingdings 3</vt:lpstr>
      <vt:lpstr>Ion Boardroom</vt:lpstr>
      <vt:lpstr>Capstone Project - The Battle of Neighborhoods</vt:lpstr>
      <vt:lpstr>Introduction/Business Problem</vt:lpstr>
      <vt:lpstr>Business Problem</vt:lpstr>
      <vt:lpstr>Data Selection</vt:lpstr>
      <vt:lpstr>Data Selection</vt:lpstr>
      <vt:lpstr>Methodology</vt:lpstr>
      <vt:lpstr>Methodology</vt:lpstr>
      <vt:lpstr>Methodology </vt:lpstr>
      <vt:lpstr>Methodology</vt:lpstr>
      <vt:lpstr>Results</vt:lpstr>
      <vt:lpstr>Result</vt:lpstr>
      <vt:lpstr>Result</vt:lpstr>
      <vt:lpstr>Result</vt:lpstr>
      <vt:lpstr>Result</vt:lpstr>
      <vt:lpstr>Discussion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Neighborhoods</dc:title>
  <dc:creator>Microsoft Office User</dc:creator>
  <cp:keywords>GENEL</cp:keywords>
  <cp:lastModifiedBy>Puneet Gupta</cp:lastModifiedBy>
  <cp:revision>25</cp:revision>
  <dcterms:created xsi:type="dcterms:W3CDTF">2019-01-13T13:58:47Z</dcterms:created>
  <dcterms:modified xsi:type="dcterms:W3CDTF">2019-10-16T04:02:05Z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02608d92-c755-4188-aa6a-98bc32ed54b1</vt:lpwstr>
  </property>
  <property fmtid="{D5CDD505-2E9C-101B-9397-08002B2CF9AE}" pid="3" name="BILGIGIZLILIKSINIFLANDIRMASI">
    <vt:lpwstr>GENEL</vt:lpwstr>
  </property>
  <property fmtid="{D5CDD505-2E9C-101B-9397-08002B2CF9AE}" pid="4" name="ETIKETBASILSINMI">
    <vt:lpwstr>ETIKET BASILMASIN</vt:lpwstr>
  </property>
</Properties>
</file>

<file path=docProps/thumbnail.jpeg>
</file>